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7"/>
  </p:handoutMasterIdLst>
  <p:sldIdLst>
    <p:sldId id="262" r:id="rId4"/>
    <p:sldId id="391" r:id="rId5"/>
    <p:sldId id="392" r:id="rId6"/>
    <p:sldId id="393" r:id="rId7"/>
    <p:sldId id="417" r:id="rId8"/>
    <p:sldId id="402" r:id="rId9"/>
    <p:sldId id="404" r:id="rId10"/>
    <p:sldId id="405" r:id="rId11"/>
    <p:sldId id="406" r:id="rId12"/>
    <p:sldId id="408" r:id="rId13"/>
    <p:sldId id="407" r:id="rId14"/>
    <p:sldId id="260" r:id="rId15"/>
    <p:sldId id="359" r:id="rId1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A8418B-FE9B-4D4B-BFA1-CB59DE2E777A}">
          <p14:sldIdLst>
            <p14:sldId id="262"/>
          </p14:sldIdLst>
        </p14:section>
        <p14:section name="Legal provisions and intricacies" id="{541320B7-8722-4B4E-B174-BB49595F7610}">
          <p14:sldIdLst>
            <p14:sldId id="391"/>
            <p14:sldId id="392"/>
            <p14:sldId id="393"/>
            <p14:sldId id="417"/>
            <p14:sldId id="402"/>
            <p14:sldId id="404"/>
            <p14:sldId id="405"/>
            <p14:sldId id="406"/>
            <p14:sldId id="408"/>
            <p14:sldId id="407"/>
          </p14:sldIdLst>
        </p14:section>
        <p14:section name="Drafting appeal is an art" id="{9AEC191F-DC46-4504-9A8C-B733102AA843}">
          <p14:sldIdLst>
            <p14:sldId id="260"/>
            <p14:sldId id="359"/>
          </p14:sldIdLst>
        </p14:section>
      </p14:sectionLst>
    </p:ex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60" d="100"/>
          <a:sy n="60" d="100"/>
        </p:scale>
        <p:origin x="704" y="44"/>
      </p:cViewPr>
      <p:guideLst>
        <p:guide orient="horz" pos="2448"/>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6DDC9-DE64-44CF-BFE7-122B272B38FB}" type="datetimeFigureOut">
              <a:rPr lang="en-US" smtClean="0"/>
              <a:t>3/12/2025</a:t>
            </a:fld>
            <a:endParaRPr lang="en-US"/>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241BCF-65AE-4D28-8D87-64F16AC96C5D}" type="slidenum">
              <a:rPr lang="en-US" smtClean="0"/>
              <a:t>‹#›</a:t>
            </a:fld>
            <a:endParaRPr lang="en-US"/>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98544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521460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ransition spd="slow">
    <p:push dir="u"/>
  </p:transition>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3" r:id="rId6"/>
    <p:sldLayoutId id="2147483741" r:id="rId7"/>
    <p:sldLayoutId id="2147483742" r:id="rId8"/>
    <p:sldLayoutId id="2147483738" r:id="rId9"/>
  </p:sldLayoutIdLst>
  <p:transition spd="slow">
    <p:push dir="u"/>
  </p:transition>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1" r:id="rId2"/>
  </p:sldLayoutIdLst>
  <p:transition spd="slow">
    <p:push dir="u"/>
  </p:transition>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Mihir.s.modi@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2" y="400724"/>
            <a:ext cx="9826187" cy="1754326"/>
          </a:xfrm>
          <a:prstGeom prst="rect">
            <a:avLst/>
          </a:prstGeom>
          <a:noFill/>
        </p:spPr>
        <p:txBody>
          <a:bodyPr wrap="square" rtlCol="0" anchor="ctr">
            <a:spAutoFit/>
          </a:bodyPr>
          <a:lstStyle/>
          <a:p>
            <a:r>
              <a:rPr lang="en-US" altLang="ko-KR" sz="3600" dirty="0">
                <a:cs typeface="Arial" pitchFamily="34" charset="0"/>
              </a:rPr>
              <a:t>Latest Updates in GST</a:t>
            </a:r>
          </a:p>
          <a:p>
            <a:endParaRPr lang="en-US" altLang="ko-KR" sz="3600" dirty="0">
              <a:cs typeface="Arial" pitchFamily="34" charset="0"/>
            </a:endParaRPr>
          </a:p>
          <a:p>
            <a:r>
              <a:rPr lang="en-US" altLang="ko-KR" sz="3600" dirty="0">
                <a:cs typeface="Arial" pitchFamily="34" charset="0"/>
              </a:rPr>
              <a:t>By CA Mihir Modi</a:t>
            </a:r>
            <a:endParaRPr lang="ko-KR" altLang="en-US" sz="3600" dirty="0">
              <a:cs typeface="Arial" pitchFamily="34" charset="0"/>
            </a:endParaRPr>
          </a:p>
        </p:txBody>
      </p:sp>
      <p:sp>
        <p:nvSpPr>
          <p:cNvPr id="3" name="TextBox 2">
            <a:extLst>
              <a:ext uri="{FF2B5EF4-FFF2-40B4-BE49-F238E27FC236}">
                <a16:creationId xmlns:a16="http://schemas.microsoft.com/office/drawing/2014/main" id="{06F5DC8B-64D3-4FEC-8A4A-94D81C437ADD}"/>
              </a:ext>
            </a:extLst>
          </p:cNvPr>
          <p:cNvSpPr txBox="1"/>
          <p:nvPr/>
        </p:nvSpPr>
        <p:spPr>
          <a:xfrm>
            <a:off x="554182" y="2964872"/>
            <a:ext cx="9826187" cy="2353850"/>
          </a:xfrm>
          <a:prstGeom prst="rect">
            <a:avLst/>
          </a:prstGeom>
          <a:noFill/>
        </p:spPr>
        <p:txBody>
          <a:bodyPr wrap="square" rtlCol="0">
            <a:spAutoFit/>
          </a:bodyPr>
          <a:lstStyle/>
          <a:p>
            <a:pPr>
              <a:lnSpc>
                <a:spcPct val="200000"/>
              </a:lnSpc>
            </a:pPr>
            <a:r>
              <a:rPr lang="en-IN" sz="2200" b="1" dirty="0"/>
              <a:t>Content</a:t>
            </a:r>
          </a:p>
          <a:p>
            <a:pPr marL="285750" indent="-285750">
              <a:lnSpc>
                <a:spcPct val="200000"/>
              </a:lnSpc>
              <a:buFont typeface="Wingdings" panose="05000000000000000000" pitchFamily="2" charset="2"/>
              <a:buChar char="Ø"/>
            </a:pPr>
            <a:r>
              <a:rPr lang="en-IN" dirty="0"/>
              <a:t>GST Amnesty scheme announced in 54</a:t>
            </a:r>
            <a:r>
              <a:rPr lang="en-IN" baseline="30000" dirty="0"/>
              <a:t>th</a:t>
            </a:r>
            <a:r>
              <a:rPr lang="en-IN" dirty="0"/>
              <a:t> Council Meeting</a:t>
            </a:r>
          </a:p>
          <a:p>
            <a:pPr marL="285750" indent="-285750">
              <a:lnSpc>
                <a:spcPct val="200000"/>
              </a:lnSpc>
              <a:buFont typeface="Wingdings" panose="05000000000000000000" pitchFamily="2" charset="2"/>
              <a:buChar char="Ø"/>
            </a:pPr>
            <a:r>
              <a:rPr lang="en-IN" dirty="0"/>
              <a:t>Notifications</a:t>
            </a:r>
          </a:p>
          <a:p>
            <a:pPr marL="285750" indent="-285750">
              <a:lnSpc>
                <a:spcPct val="200000"/>
              </a:lnSpc>
              <a:buFont typeface="Wingdings" panose="05000000000000000000" pitchFamily="2" charset="2"/>
              <a:buChar char="Ø"/>
            </a:pPr>
            <a:r>
              <a:rPr lang="en-IN" dirty="0"/>
              <a:t>Circulars</a:t>
            </a:r>
          </a:p>
        </p:txBody>
      </p:sp>
    </p:spTree>
    <p:extLst>
      <p:ext uri="{BB962C8B-B14F-4D97-AF65-F5344CB8AC3E}">
        <p14:creationId xmlns:p14="http://schemas.microsoft.com/office/powerpoint/2010/main" val="40333848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CD1AD-019B-D561-E87C-B836B2A86B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A0FF29-E9C9-22D3-27F1-53E6E33C04E1}"/>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79189736-9F5A-A866-8CFF-2A4141E95A1B}"/>
              </a:ext>
            </a:extLst>
          </p:cNvPr>
          <p:cNvSpPr txBox="1"/>
          <p:nvPr/>
        </p:nvSpPr>
        <p:spPr>
          <a:xfrm>
            <a:off x="653143" y="1103531"/>
            <a:ext cx="11113477" cy="5554726"/>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Amnesty benefit to be available even if tax was paid before the provision came into effect</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Amount recovered by the tax officer from other persons to be considered as tax recovery for this scheme</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However, any interest / penalty recovered earlier cannot be adjusted against tax demand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Amnesty benefit is not available to interest on delayed filing of returns or delayed reporting of any supply in the return</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Partial waiver is not allowed. </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If the matter is ranging beyond FY 19-20, then partial waiver to the extent of FY 19-20 shall be allowed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case of multiple issues including erroneous refund, partial waiver for other eligible matters will be allowed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Amnesty also covers demand of </a:t>
            </a:r>
            <a:r>
              <a:rPr lang="en-IN" dirty="0">
                <a:latin typeface="Calibri" panose="020F0502020204030204" pitchFamily="34" charset="0"/>
                <a:ea typeface="Calibri" panose="020F0502020204030204" pitchFamily="34" charset="0"/>
                <a:cs typeface="Calibri" panose="020F0502020204030204" pitchFamily="34" charset="0"/>
              </a:rPr>
              <a:t>irregularly availed transition credit</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Penalty u/s 73, 122, 125 are covered, but late fees, redemption fines are not covered</a:t>
            </a:r>
          </a:p>
        </p:txBody>
      </p:sp>
    </p:spTree>
    <p:extLst>
      <p:ext uri="{BB962C8B-B14F-4D97-AF65-F5344CB8AC3E}">
        <p14:creationId xmlns:p14="http://schemas.microsoft.com/office/powerpoint/2010/main" val="3541407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EDAC2-F5AC-97CC-9E75-8464E8DCA2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FAEF58-15EB-DB33-18EB-A898D1A1DE80}"/>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F518DEB-73C4-EE46-860F-36F7AEEE0754}"/>
              </a:ext>
            </a:extLst>
          </p:cNvPr>
          <p:cNvSpPr txBox="1"/>
          <p:nvPr/>
        </p:nvSpPr>
        <p:spPr>
          <a:xfrm>
            <a:off x="951724" y="1103531"/>
            <a:ext cx="10515598" cy="1114408"/>
          </a:xfrm>
          <a:prstGeom prst="rect">
            <a:avLst/>
          </a:prstGeom>
          <a:noFill/>
        </p:spPr>
        <p:txBody>
          <a:bodyPr wrap="square" rtlCol="0">
            <a:spAutoFit/>
          </a:bodyPr>
          <a:lstStyle/>
          <a:p>
            <a:pPr algn="just">
              <a:lnSpc>
                <a:spcPct val="200000"/>
              </a:lnSpc>
            </a:pPr>
            <a:r>
              <a:rPr lang="en-US" dirty="0">
                <a:latin typeface="Calibri" panose="020F0502020204030204" pitchFamily="34" charset="0"/>
                <a:ea typeface="Calibri" panose="020F0502020204030204" pitchFamily="34" charset="0"/>
                <a:cs typeface="Calibri" panose="020F0502020204030204" pitchFamily="34" charset="0"/>
              </a:rPr>
              <a:t>Appeal provisions in connection to Amnesty scheme</a:t>
            </a:r>
          </a:p>
          <a:p>
            <a:pPr algn="just">
              <a:lnSpc>
                <a:spcPct val="200000"/>
              </a:lnSpc>
            </a:pP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01F645AF-E2BD-F5B1-DE1D-16E45FFF4C03}"/>
              </a:ext>
            </a:extLst>
          </p:cNvPr>
          <p:cNvGraphicFramePr>
            <a:graphicFrameLocks noGrp="1"/>
          </p:cNvGraphicFramePr>
          <p:nvPr/>
        </p:nvGraphicFramePr>
        <p:xfrm>
          <a:off x="951724" y="1749862"/>
          <a:ext cx="10515598" cy="3114040"/>
        </p:xfrm>
        <a:graphic>
          <a:graphicData uri="http://schemas.openxmlformats.org/drawingml/2006/table">
            <a:tbl>
              <a:tblPr firstRow="1" bandRow="1">
                <a:tableStyleId>{5C22544A-7EE6-4342-B048-85BDC9FD1C3A}</a:tableStyleId>
              </a:tblPr>
              <a:tblGrid>
                <a:gridCol w="5257799">
                  <a:extLst>
                    <a:ext uri="{9D8B030D-6E8A-4147-A177-3AD203B41FA5}">
                      <a16:colId xmlns:a16="http://schemas.microsoft.com/office/drawing/2014/main" val="3005729378"/>
                    </a:ext>
                  </a:extLst>
                </a:gridCol>
                <a:gridCol w="5257799">
                  <a:extLst>
                    <a:ext uri="{9D8B030D-6E8A-4147-A177-3AD203B41FA5}">
                      <a16:colId xmlns:a16="http://schemas.microsoft.com/office/drawing/2014/main" val="3432336285"/>
                    </a:ext>
                  </a:extLst>
                </a:gridCol>
              </a:tblGrid>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Scenario 1</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Answer</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03493902"/>
                  </a:ext>
                </a:extLst>
              </a:tr>
              <a:tr h="370840">
                <a:tc>
                  <a:txBody>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When the original appeal is withdrawn to file SPL-02</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 rejects the application made in SPL-02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AA holds that the rejection was correct</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Original appeal will be restored subject to declaration in SPL-08 that he will not file appeal against amnesty benefit rejection</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40344"/>
                  </a:ext>
                </a:extLst>
              </a:tr>
              <a:tr h="370840">
                <a:tc>
                  <a:txBody>
                    <a:bodyPr/>
                    <a:lstStyle/>
                    <a:p>
                      <a:pPr marL="285750" marR="0" lvl="0" indent="-285750"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Calibri" panose="020F0502020204030204" pitchFamily="34" charset="0"/>
                        </a:rPr>
                        <a:t>PO rejects the application made in SPL-02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When the taxpayer files appeal against SPL-07</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AA holds that the rejection was incorrect</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Order in SPL-06 to be issued</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25817790"/>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If the taxpayer does not file any appeal against rejection of SPL-02</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Original appeal to be restored</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1392096"/>
                  </a:ext>
                </a:extLst>
              </a:tr>
            </a:tbl>
          </a:graphicData>
        </a:graphic>
      </p:graphicFrame>
    </p:spTree>
    <p:extLst>
      <p:ext uri="{BB962C8B-B14F-4D97-AF65-F5344CB8AC3E}">
        <p14:creationId xmlns:p14="http://schemas.microsoft.com/office/powerpoint/2010/main" val="102704833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204712" y="3516782"/>
            <a:ext cx="9202524" cy="1323439"/>
          </a:xfrm>
          <a:prstGeom prst="rect">
            <a:avLst/>
          </a:prstGeom>
          <a:noFill/>
        </p:spPr>
        <p:txBody>
          <a:bodyPr wrap="square" rtlCol="0" anchor="ctr">
            <a:spAutoFit/>
          </a:bodyPr>
          <a:lstStyle/>
          <a:p>
            <a:pPr algn="r"/>
            <a:r>
              <a:rPr lang="en-US" altLang="ko-KR" sz="8000" dirty="0">
                <a:solidFill>
                  <a:schemeClr val="bg1"/>
                </a:solidFill>
                <a:cs typeface="Arial" pitchFamily="34" charset="0"/>
              </a:rPr>
              <a:t>Thank You</a:t>
            </a:r>
            <a:endParaRPr lang="ko-KR" altLang="en-US" sz="8000" dirty="0">
              <a:solidFill>
                <a:schemeClr val="bg1"/>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66CDD6-17C8-40DC-97B4-9ADF234B33A1}"/>
              </a:ext>
            </a:extLst>
          </p:cNvPr>
          <p:cNvSpPr/>
          <p:nvPr/>
        </p:nvSpPr>
        <p:spPr>
          <a:xfrm>
            <a:off x="886691" y="536520"/>
            <a:ext cx="10293927" cy="5615704"/>
          </a:xfrm>
          <a:prstGeom prst="rect">
            <a:avLst/>
          </a:prstGeom>
        </p:spPr>
        <p:txBody>
          <a:bodyPr wrap="square">
            <a:spAutoFit/>
          </a:bodyPr>
          <a:lstStyle/>
          <a:p>
            <a:pPr algn="just">
              <a:lnSpc>
                <a:spcPct val="150000"/>
              </a:lnSpc>
            </a:pPr>
            <a:r>
              <a:rPr lang="en-US" sz="2200" b="1" dirty="0"/>
              <a:t>For any queries, contact me at – </a:t>
            </a:r>
            <a:r>
              <a:rPr lang="en-US" sz="2200" b="1" dirty="0">
                <a:hlinkClick r:id="rId2">
                  <a:extLst>
                    <a:ext uri="{A12FA001-AC4F-418D-AE19-62706E023703}">
                      <ahyp:hlinkClr xmlns:ahyp="http://schemas.microsoft.com/office/drawing/2018/hyperlinkcolor" val="tx"/>
                    </a:ext>
                  </a:extLst>
                </a:hlinkClick>
              </a:rPr>
              <a:t>Mihir.s.modi@gmail.com</a:t>
            </a:r>
            <a:r>
              <a:rPr lang="en-US" sz="2200" b="1" dirty="0"/>
              <a:t> or at 8866572011</a:t>
            </a:r>
          </a:p>
          <a:p>
            <a:pPr algn="just">
              <a:lnSpc>
                <a:spcPct val="150000"/>
              </a:lnSpc>
            </a:pPr>
            <a:endParaRPr lang="en-US" sz="2200" b="1" dirty="0"/>
          </a:p>
          <a:p>
            <a:pPr algn="just">
              <a:lnSpc>
                <a:spcPct val="150000"/>
              </a:lnSpc>
            </a:pPr>
            <a:r>
              <a:rPr lang="en-US" sz="2200" b="1" i="1" dirty="0"/>
              <a:t>DISCLAIMER:</a:t>
            </a:r>
          </a:p>
          <a:p>
            <a:pPr algn="just">
              <a:lnSpc>
                <a:spcPct val="150000"/>
              </a:lnSpc>
            </a:pPr>
            <a:r>
              <a:rPr lang="en-US" sz="2200" b="1" i="1" dirty="0"/>
              <a:t>This presentation doesn’t constitute professional advice and the purpose is to share the knowledge of the author on subject. The author does not represent that the said information is correct and complete in all regards. The views contained in this presentation are personal views of the author and may change depending upon underlying facts and circumstances. Judicial and legal authorities may not subscribe to the views of the author and can take different view. No part of this presentation should be copied or used without the prior approval of the author.</a:t>
            </a:r>
          </a:p>
        </p:txBody>
      </p:sp>
    </p:spTree>
    <p:extLst>
      <p:ext uri="{BB962C8B-B14F-4D97-AF65-F5344CB8AC3E}">
        <p14:creationId xmlns:p14="http://schemas.microsoft.com/office/powerpoint/2010/main" val="23186194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C1CB-B321-2F30-B946-78FE7A8871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FBDADE-7602-FD7C-F0F1-F38095B8803C}"/>
              </a:ext>
            </a:extLst>
          </p:cNvPr>
          <p:cNvSpPr txBox="1"/>
          <p:nvPr/>
        </p:nvSpPr>
        <p:spPr>
          <a:xfrm>
            <a:off x="914400" y="457200"/>
            <a:ext cx="11000792" cy="646331"/>
          </a:xfrm>
          <a:prstGeom prst="rect">
            <a:avLst/>
          </a:prstGeom>
          <a:noFill/>
        </p:spPr>
        <p:txBody>
          <a:bodyPr wrap="square" rtlCol="0">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Section 16(5) &amp; (6)</a:t>
            </a:r>
            <a:endParaRPr lang="en-IN" sz="36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BB4DEFE-7D91-53F2-BF8F-979E3482600A}"/>
              </a:ext>
            </a:extLst>
          </p:cNvPr>
          <p:cNvSpPr txBox="1"/>
          <p:nvPr/>
        </p:nvSpPr>
        <p:spPr>
          <a:xfrm>
            <a:off x="951724" y="1103531"/>
            <a:ext cx="10515598" cy="5000728"/>
          </a:xfrm>
          <a:prstGeom prst="rect">
            <a:avLst/>
          </a:prstGeom>
          <a:noFill/>
        </p:spPr>
        <p:txBody>
          <a:bodyPr wrap="square" rtlCol="0">
            <a:spAutoFit/>
          </a:bodyPr>
          <a:lstStyle/>
          <a:p>
            <a:pPr algn="just">
              <a:lnSpc>
                <a:spcPct val="200000"/>
              </a:lnSpc>
            </a:pPr>
            <a:r>
              <a:rPr lang="en-US" b="1" u="sng" dirty="0">
                <a:latin typeface="Calibri" panose="020F0502020204030204" pitchFamily="34" charset="0"/>
                <a:ea typeface="Calibri" panose="020F0502020204030204" pitchFamily="34" charset="0"/>
                <a:cs typeface="Calibri" panose="020F0502020204030204" pitchFamily="34" charset="0"/>
              </a:rPr>
              <a:t>Notification 22/2024 – CT, Circular 237, Finance (No. 2) Act – S.118</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Section 16(5) &amp; (6) – Inserted </a:t>
            </a:r>
            <a:r>
              <a:rPr lang="en-US" dirty="0" err="1">
                <a:latin typeface="Calibri" panose="020F0502020204030204" pitchFamily="34" charset="0"/>
                <a:ea typeface="Calibri" panose="020F0502020204030204" pitchFamily="34" charset="0"/>
                <a:cs typeface="Calibri" panose="020F0502020204030204" pitchFamily="34" charset="0"/>
              </a:rPr>
              <a:t>w.r.e.f</a:t>
            </a:r>
            <a:r>
              <a:rPr lang="en-US" dirty="0">
                <a:latin typeface="Calibri" panose="020F0502020204030204" pitchFamily="34" charset="0"/>
                <a:ea typeface="Calibri" panose="020F0502020204030204" pitchFamily="34" charset="0"/>
                <a:cs typeface="Calibri" panose="020F0502020204030204" pitchFamily="34" charset="0"/>
              </a:rPr>
              <a:t> 01.07.2017</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16(5) – Time limit for availing ITC for FY 17-18 to FY 20-21 extended till 30.11.2021</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16(6) – In case the number was cancelled and then subsequently activated, then ITC of those invoices can be availed WHICH WERE NOT RESTRICTED ON THE DATE OF CANCELLATION OF GSTIN, if the returns are filed </a:t>
            </a:r>
          </a:p>
          <a:p>
            <a:pPr marL="742894" lvl="1" indent="-285750" algn="just">
              <a:lnSpc>
                <a:spcPct val="200000"/>
              </a:lnSpc>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within a period of 30 days from the date of activation of GSTIN; or</a:t>
            </a:r>
          </a:p>
          <a:p>
            <a:pPr marL="742894" lvl="1" indent="-285750" algn="just">
              <a:lnSpc>
                <a:spcPct val="200000"/>
              </a:lnSpc>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Within 30</a:t>
            </a:r>
            <a:r>
              <a:rPr lang="en-US" baseline="30000" dirty="0">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 November of the subsequent FY or before filing of Annual return</a:t>
            </a:r>
          </a:p>
          <a:p>
            <a:pPr algn="just">
              <a:lnSpc>
                <a:spcPct val="20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200000"/>
              </a:lnSpc>
              <a:buFont typeface="Wingdings" panose="05000000000000000000" pitchFamily="2" charset="2"/>
              <a:buChar char="Ø"/>
            </a:pP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D466019-8C3E-7708-5582-93BF1E7DD122}"/>
              </a:ext>
            </a:extLst>
          </p:cNvPr>
          <p:cNvGraphicFramePr>
            <a:graphicFrameLocks noGrp="1"/>
          </p:cNvGraphicFramePr>
          <p:nvPr>
            <p:extLst>
              <p:ext uri="{D42A27DB-BD31-4B8C-83A1-F6EECF244321}">
                <p14:modId xmlns:p14="http://schemas.microsoft.com/office/powerpoint/2010/main" val="129575834"/>
              </p:ext>
            </p:extLst>
          </p:nvPr>
        </p:nvGraphicFramePr>
        <p:xfrm>
          <a:off x="1089608" y="5012789"/>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49099546"/>
                    </a:ext>
                  </a:extLst>
                </a:gridCol>
                <a:gridCol w="2709333">
                  <a:extLst>
                    <a:ext uri="{9D8B030D-6E8A-4147-A177-3AD203B41FA5}">
                      <a16:colId xmlns:a16="http://schemas.microsoft.com/office/drawing/2014/main" val="1368870521"/>
                    </a:ext>
                  </a:extLst>
                </a:gridCol>
                <a:gridCol w="2709333">
                  <a:extLst>
                    <a:ext uri="{9D8B030D-6E8A-4147-A177-3AD203B41FA5}">
                      <a16:colId xmlns:a16="http://schemas.microsoft.com/office/drawing/2014/main" val="2714889682"/>
                    </a:ext>
                  </a:extLst>
                </a:gridCol>
              </a:tblGrid>
              <a:tr h="370840">
                <a:tc>
                  <a:txBody>
                    <a:bodyPr/>
                    <a:lstStyle/>
                    <a:p>
                      <a:pPr algn="ctr"/>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Event</a:t>
                      </a:r>
                    </a:p>
                  </a:txBody>
                  <a:tcPr/>
                </a:tc>
                <a:tc>
                  <a:txBody>
                    <a:bodyPr/>
                    <a:lstStyle/>
                    <a:p>
                      <a:pPr algn="ctr"/>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Example 1</a:t>
                      </a:r>
                    </a:p>
                  </a:txBody>
                  <a:tcPr/>
                </a:tc>
                <a:tc>
                  <a:txBody>
                    <a:bodyPr/>
                    <a:lstStyle/>
                    <a:p>
                      <a:pPr algn="ctr"/>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Example 2</a:t>
                      </a:r>
                    </a:p>
                  </a:txBody>
                  <a:tcPr/>
                </a:tc>
                <a:extLst>
                  <a:ext uri="{0D108BD9-81ED-4DB2-BD59-A6C34878D82A}">
                    <a16:rowId xmlns:a16="http://schemas.microsoft.com/office/drawing/2014/main" val="1432338822"/>
                  </a:ext>
                </a:extLst>
              </a:tr>
              <a:tr h="370840">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Date of cancellation</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01.01.2024</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01.01.2024</a:t>
                      </a:r>
                    </a:p>
                  </a:txBody>
                  <a:tcPr/>
                </a:tc>
                <a:extLst>
                  <a:ext uri="{0D108BD9-81ED-4DB2-BD59-A6C34878D82A}">
                    <a16:rowId xmlns:a16="http://schemas.microsoft.com/office/drawing/2014/main" val="3698970953"/>
                  </a:ext>
                </a:extLst>
              </a:tr>
              <a:tr h="370840">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Date of activation</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30.06.2024</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28.02.2025</a:t>
                      </a:r>
                    </a:p>
                  </a:txBody>
                  <a:tcPr/>
                </a:tc>
                <a:extLst>
                  <a:ext uri="{0D108BD9-81ED-4DB2-BD59-A6C34878D82A}">
                    <a16:rowId xmlns:a16="http://schemas.microsoft.com/office/drawing/2014/main" val="1724942549"/>
                  </a:ext>
                </a:extLst>
              </a:tr>
              <a:tr h="370840">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Last date to avail ITC</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30.11.2024</a:t>
                      </a:r>
                    </a:p>
                  </a:txBody>
                  <a:tcPr/>
                </a:tc>
                <a:tc>
                  <a:txBody>
                    <a:bodyPr/>
                    <a:lstStyle/>
                    <a:p>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30.03.2025</a:t>
                      </a:r>
                    </a:p>
                  </a:txBody>
                  <a:tcPr/>
                </a:tc>
                <a:extLst>
                  <a:ext uri="{0D108BD9-81ED-4DB2-BD59-A6C34878D82A}">
                    <a16:rowId xmlns:a16="http://schemas.microsoft.com/office/drawing/2014/main" val="761717929"/>
                  </a:ext>
                </a:extLst>
              </a:tr>
            </a:tbl>
          </a:graphicData>
        </a:graphic>
      </p:graphicFrame>
    </p:spTree>
    <p:extLst>
      <p:ext uri="{BB962C8B-B14F-4D97-AF65-F5344CB8AC3E}">
        <p14:creationId xmlns:p14="http://schemas.microsoft.com/office/powerpoint/2010/main" val="34108460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97D6-74BA-2D3C-DCB8-9104F30830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280C36-5B6C-FD41-A32B-0C339013278A}"/>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F7DD138E-3F07-72B8-6C15-A8F772E2B922}"/>
              </a:ext>
            </a:extLst>
          </p:cNvPr>
          <p:cNvSpPr txBox="1"/>
          <p:nvPr/>
        </p:nvSpPr>
        <p:spPr>
          <a:xfrm>
            <a:off x="951724" y="1103531"/>
            <a:ext cx="10515598" cy="1114408"/>
          </a:xfrm>
          <a:prstGeom prst="rect">
            <a:avLst/>
          </a:prstGeom>
          <a:noFill/>
        </p:spPr>
        <p:txBody>
          <a:bodyPr wrap="square" rtlCol="0">
            <a:spAutoFit/>
          </a:bodyPr>
          <a:lstStyle/>
          <a:p>
            <a:pPr algn="just">
              <a:lnSpc>
                <a:spcPct val="200000"/>
              </a:lnSpc>
            </a:pPr>
            <a:r>
              <a:rPr lang="en-US" dirty="0">
                <a:latin typeface="Calibri" panose="020F0502020204030204" pitchFamily="34" charset="0"/>
                <a:ea typeface="Calibri" panose="020F0502020204030204" pitchFamily="34" charset="0"/>
                <a:cs typeface="Calibri" panose="020F0502020204030204" pitchFamily="34" charset="0"/>
              </a:rPr>
              <a:t>Clarification under various scenarios</a:t>
            </a:r>
          </a:p>
          <a:p>
            <a:pPr algn="just">
              <a:lnSpc>
                <a:spcPct val="200000"/>
              </a:lnSpc>
            </a:pP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5451ACA-83E9-E05B-EA54-EF1EBA637DD3}"/>
              </a:ext>
            </a:extLst>
          </p:cNvPr>
          <p:cNvGraphicFramePr>
            <a:graphicFrameLocks noGrp="1"/>
          </p:cNvGraphicFramePr>
          <p:nvPr>
            <p:extLst>
              <p:ext uri="{D42A27DB-BD31-4B8C-83A1-F6EECF244321}">
                <p14:modId xmlns:p14="http://schemas.microsoft.com/office/powerpoint/2010/main" val="3503056839"/>
              </p:ext>
            </p:extLst>
          </p:nvPr>
        </p:nvGraphicFramePr>
        <p:xfrm>
          <a:off x="951723" y="1749862"/>
          <a:ext cx="10515598" cy="3850640"/>
        </p:xfrm>
        <a:graphic>
          <a:graphicData uri="http://schemas.openxmlformats.org/drawingml/2006/table">
            <a:tbl>
              <a:tblPr firstRow="1" bandRow="1">
                <a:tableStyleId>{5C22544A-7EE6-4342-B048-85BDC9FD1C3A}</a:tableStyleId>
              </a:tblPr>
              <a:tblGrid>
                <a:gridCol w="5257799">
                  <a:extLst>
                    <a:ext uri="{9D8B030D-6E8A-4147-A177-3AD203B41FA5}">
                      <a16:colId xmlns:a16="http://schemas.microsoft.com/office/drawing/2014/main" val="2713183787"/>
                    </a:ext>
                  </a:extLst>
                </a:gridCol>
                <a:gridCol w="5257799">
                  <a:extLst>
                    <a:ext uri="{9D8B030D-6E8A-4147-A177-3AD203B41FA5}">
                      <a16:colId xmlns:a16="http://schemas.microsoft.com/office/drawing/2014/main" val="3203223996"/>
                    </a:ext>
                  </a:extLst>
                </a:gridCol>
              </a:tblGrid>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Scenario</a:t>
                      </a:r>
                    </a:p>
                  </a:txBody>
                  <a:tcPr/>
                </a:tc>
                <a:tc>
                  <a:txBody>
                    <a:bodyPr/>
                    <a:lstStyle/>
                    <a:p>
                      <a:r>
                        <a:rPr lang="en-IN" dirty="0">
                          <a:latin typeface="Calibri" panose="020F0502020204030204" pitchFamily="34" charset="0"/>
                          <a:ea typeface="Calibri" panose="020F0502020204030204" pitchFamily="34" charset="0"/>
                          <a:cs typeface="Calibri" panose="020F0502020204030204" pitchFamily="34" charset="0"/>
                        </a:rPr>
                        <a:t>Clarification</a:t>
                      </a:r>
                    </a:p>
                  </a:txBody>
                  <a:tcPr/>
                </a:tc>
                <a:extLst>
                  <a:ext uri="{0D108BD9-81ED-4DB2-BD59-A6C34878D82A}">
                    <a16:rowId xmlns:a16="http://schemas.microsoft.com/office/drawing/2014/main" val="3011001711"/>
                  </a:ext>
                </a:extLst>
              </a:tr>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No SCN u/s 73 or 74 has been issued</a:t>
                      </a:r>
                    </a:p>
                  </a:txBody>
                  <a:tcPr/>
                </a:tc>
                <a:tc rowSpan="2">
                  <a:txBody>
                    <a:bodyPr/>
                    <a:lstStyle/>
                    <a:p>
                      <a:r>
                        <a:rPr lang="en-IN" dirty="0">
                          <a:latin typeface="Calibri" panose="020F0502020204030204" pitchFamily="34" charset="0"/>
                          <a:ea typeface="Calibri" panose="020F0502020204030204" pitchFamily="34" charset="0"/>
                          <a:cs typeface="Calibri" panose="020F0502020204030204" pitchFamily="34" charset="0"/>
                        </a:rPr>
                        <a:t>Proper officer to take cognizance of amended section and consider the same while adjudication</a:t>
                      </a:r>
                    </a:p>
                  </a:txBody>
                  <a:tcPr/>
                </a:tc>
                <a:extLst>
                  <a:ext uri="{0D108BD9-81ED-4DB2-BD59-A6C34878D82A}">
                    <a16:rowId xmlns:a16="http://schemas.microsoft.com/office/drawing/2014/main" val="3146821336"/>
                  </a:ext>
                </a:extLst>
              </a:tr>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Where SCN u/s 73 or 74 or DRC-01A has already been issued, but pending for order</a:t>
                      </a:r>
                    </a:p>
                  </a:txBody>
                  <a:tcPr/>
                </a:tc>
                <a:tc vMerge="1">
                  <a:txBody>
                    <a:bodyPr/>
                    <a:lstStyle/>
                    <a:p>
                      <a:endParaRPr lang="en-IN" dirty="0"/>
                    </a:p>
                  </a:txBody>
                  <a:tcPr/>
                </a:tc>
                <a:extLst>
                  <a:ext uri="{0D108BD9-81ED-4DB2-BD59-A6C34878D82A}">
                    <a16:rowId xmlns:a16="http://schemas.microsoft.com/office/drawing/2014/main" val="2713198540"/>
                  </a:ext>
                </a:extLst>
              </a:tr>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Order u/s 73/74 has been issued and appeal has been filed u/s 107, but pending for order</a:t>
                      </a:r>
                    </a:p>
                  </a:txBody>
                  <a:tcPr/>
                </a:tc>
                <a:tc>
                  <a:txBody>
                    <a:bodyPr/>
                    <a:lstStyle/>
                    <a:p>
                      <a:r>
                        <a:rPr lang="en-IN" dirty="0">
                          <a:latin typeface="Calibri" panose="020F0502020204030204" pitchFamily="34" charset="0"/>
                          <a:ea typeface="Calibri" panose="020F0502020204030204" pitchFamily="34" charset="0"/>
                          <a:cs typeface="Calibri" panose="020F0502020204030204" pitchFamily="34" charset="0"/>
                        </a:rPr>
                        <a:t>Appellate Authority to take cognizance of amended section and pass the appropriate order</a:t>
                      </a:r>
                    </a:p>
                  </a:txBody>
                  <a:tcPr/>
                </a:tc>
                <a:extLst>
                  <a:ext uri="{0D108BD9-81ED-4DB2-BD59-A6C34878D82A}">
                    <a16:rowId xmlns:a16="http://schemas.microsoft.com/office/drawing/2014/main" val="1569949178"/>
                  </a:ext>
                </a:extLst>
              </a:tr>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Order is pending before revisional authority u/s 108</a:t>
                      </a:r>
                    </a:p>
                  </a:txBody>
                  <a:tcPr/>
                </a:tc>
                <a:tc>
                  <a:txBody>
                    <a:bodyPr/>
                    <a:lstStyle/>
                    <a:p>
                      <a:r>
                        <a:rPr lang="en-IN" dirty="0">
                          <a:latin typeface="Calibri" panose="020F0502020204030204" pitchFamily="34" charset="0"/>
                          <a:ea typeface="Calibri" panose="020F0502020204030204" pitchFamily="34" charset="0"/>
                          <a:cs typeface="Calibri" panose="020F0502020204030204" pitchFamily="34" charset="0"/>
                        </a:rPr>
                        <a:t>Revisional Authority to take cognizance of amended section and pass the appropriate order</a:t>
                      </a:r>
                    </a:p>
                  </a:txBody>
                  <a:tcPr/>
                </a:tc>
                <a:extLst>
                  <a:ext uri="{0D108BD9-81ED-4DB2-BD59-A6C34878D82A}">
                    <a16:rowId xmlns:a16="http://schemas.microsoft.com/office/drawing/2014/main" val="2813512176"/>
                  </a:ext>
                </a:extLst>
              </a:tr>
              <a:tr h="370840">
                <a:tc>
                  <a:txBody>
                    <a:bodyPr/>
                    <a:lstStyle/>
                    <a:p>
                      <a:r>
                        <a:rPr lang="en-IN" dirty="0">
                          <a:latin typeface="Calibri" panose="020F0502020204030204" pitchFamily="34" charset="0"/>
                          <a:ea typeface="Calibri" panose="020F0502020204030204" pitchFamily="34" charset="0"/>
                          <a:cs typeface="Calibri" panose="020F0502020204030204" pitchFamily="34" charset="0"/>
                        </a:rPr>
                        <a:t>No appeal is filed u/s 107 against order u/s 73/74</a:t>
                      </a:r>
                    </a:p>
                  </a:txBody>
                  <a:tcPr/>
                </a:tc>
                <a:tc>
                  <a:txBody>
                    <a:bodyPr/>
                    <a:lstStyle/>
                    <a:p>
                      <a:r>
                        <a:rPr lang="en-IN" dirty="0">
                          <a:latin typeface="Calibri" panose="020F0502020204030204" pitchFamily="34" charset="0"/>
                          <a:ea typeface="Calibri" panose="020F0502020204030204" pitchFamily="34" charset="0"/>
                          <a:cs typeface="Calibri" panose="020F0502020204030204" pitchFamily="34" charset="0"/>
                        </a:rPr>
                        <a:t>Taxpayer to follow special procedure as per NN 22/2024 – Annexure A to be uploaded along with rectification application</a:t>
                      </a:r>
                    </a:p>
                    <a:p>
                      <a:r>
                        <a:rPr lang="en-IN" dirty="0">
                          <a:latin typeface="Calibri" panose="020F0502020204030204" pitchFamily="34" charset="0"/>
                          <a:ea typeface="Calibri" panose="020F0502020204030204" pitchFamily="34" charset="0"/>
                          <a:cs typeface="Calibri" panose="020F0502020204030204" pitchFamily="34" charset="0"/>
                        </a:rPr>
                        <a:t>Rectification of order in DRC-08</a:t>
                      </a:r>
                    </a:p>
                  </a:txBody>
                  <a:tcPr/>
                </a:tc>
                <a:extLst>
                  <a:ext uri="{0D108BD9-81ED-4DB2-BD59-A6C34878D82A}">
                    <a16:rowId xmlns:a16="http://schemas.microsoft.com/office/drawing/2014/main" val="3312903960"/>
                  </a:ext>
                </a:extLst>
              </a:tr>
            </a:tbl>
          </a:graphicData>
        </a:graphic>
      </p:graphicFrame>
    </p:spTree>
    <p:extLst>
      <p:ext uri="{BB962C8B-B14F-4D97-AF65-F5344CB8AC3E}">
        <p14:creationId xmlns:p14="http://schemas.microsoft.com/office/powerpoint/2010/main" val="121027687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8001-E840-6C87-0948-66394F4F8D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AD292C-2F68-50F4-7146-677AB97979A3}"/>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2F595DFC-A18B-80FB-1692-B4E3DE73DA87}"/>
              </a:ext>
            </a:extLst>
          </p:cNvPr>
          <p:cNvSpPr txBox="1"/>
          <p:nvPr/>
        </p:nvSpPr>
        <p:spPr>
          <a:xfrm>
            <a:off x="951723" y="1103531"/>
            <a:ext cx="10702211" cy="4438395"/>
          </a:xfrm>
          <a:prstGeom prst="rect">
            <a:avLst/>
          </a:prstGeom>
          <a:noFill/>
        </p:spPr>
        <p:txBody>
          <a:bodyPr wrap="square" rtlCol="0">
            <a:spAutoFit/>
          </a:bodyPr>
          <a:lstStyle/>
          <a:p>
            <a:pPr algn="just">
              <a:lnSpc>
                <a:spcPct val="200000"/>
              </a:lnSpc>
            </a:pPr>
            <a:r>
              <a:rPr lang="en-US" b="1" dirty="0">
                <a:latin typeface="Calibri" panose="020F0502020204030204" pitchFamily="34" charset="0"/>
                <a:ea typeface="Calibri" panose="020F0502020204030204" pitchFamily="34" charset="0"/>
                <a:cs typeface="Calibri" panose="020F0502020204030204" pitchFamily="34" charset="0"/>
              </a:rPr>
              <a:t>Special procedure given in NN 22/2024 – CT [Applicable only to those who have not filed appeal]</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Against the order passed u/s 73 / 74 / 107 / 108</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File an application for rectification</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Upload the proforma as per Annexure A of the NN</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Application to be filed by </a:t>
            </a:r>
            <a:r>
              <a:rPr lang="en-US" b="1" dirty="0">
                <a:latin typeface="Calibri" panose="020F0502020204030204" pitchFamily="34" charset="0"/>
                <a:ea typeface="Calibri" panose="020F0502020204030204" pitchFamily="34" charset="0"/>
                <a:cs typeface="Calibri" panose="020F0502020204030204" pitchFamily="34" charset="0"/>
              </a:rPr>
              <a:t>8</a:t>
            </a:r>
            <a:r>
              <a:rPr lang="en-US" b="1" baseline="30000" dirty="0">
                <a:latin typeface="Calibri" panose="020F0502020204030204" pitchFamily="34" charset="0"/>
                <a:ea typeface="Calibri" panose="020F0502020204030204" pitchFamily="34" charset="0"/>
                <a:cs typeface="Calibri" panose="020F0502020204030204" pitchFamily="34" charset="0"/>
              </a:rPr>
              <a:t>th</a:t>
            </a:r>
            <a:r>
              <a:rPr lang="en-US" b="1" dirty="0">
                <a:latin typeface="Calibri" panose="020F0502020204030204" pitchFamily="34" charset="0"/>
                <a:ea typeface="Calibri" panose="020F0502020204030204" pitchFamily="34" charset="0"/>
                <a:cs typeface="Calibri" panose="020F0502020204030204" pitchFamily="34" charset="0"/>
              </a:rPr>
              <a:t> April 2025</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Rectification order to be issued in DRC-08 / APL-04 within 3 months from the date of application, AS FAR AS PRACTICALLY POSSIBLE</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If the rectification adversely affects the taxpayer, then opportunity of being heard to be given</a:t>
            </a:r>
          </a:p>
        </p:txBody>
      </p:sp>
    </p:spTree>
    <p:extLst>
      <p:ext uri="{BB962C8B-B14F-4D97-AF65-F5344CB8AC3E}">
        <p14:creationId xmlns:p14="http://schemas.microsoft.com/office/powerpoint/2010/main" val="36689025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79D9B-55D6-F99F-0843-A81C6BDAF8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B9FCD5-7BA3-3448-790B-B1D193D10026}"/>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CAA32BE1-A294-E9B4-BB53-CA7FA2E6F810}"/>
              </a:ext>
            </a:extLst>
          </p:cNvPr>
          <p:cNvSpPr txBox="1"/>
          <p:nvPr/>
        </p:nvSpPr>
        <p:spPr>
          <a:xfrm>
            <a:off x="951723" y="1103531"/>
            <a:ext cx="10702211" cy="3892732"/>
          </a:xfrm>
          <a:prstGeom prst="rect">
            <a:avLst/>
          </a:prstGeom>
          <a:noFill/>
        </p:spPr>
        <p:txBody>
          <a:bodyPr wrap="square" rtlCol="0">
            <a:spAutoFit/>
          </a:bodyPr>
          <a:lstStyle/>
          <a:p>
            <a:pPr algn="just">
              <a:lnSpc>
                <a:spcPct val="200000"/>
              </a:lnSpc>
            </a:pPr>
            <a:r>
              <a:rPr lang="en-US" b="1" dirty="0">
                <a:latin typeface="Calibri" panose="020F0502020204030204" pitchFamily="34" charset="0"/>
                <a:ea typeface="Calibri" panose="020F0502020204030204" pitchFamily="34" charset="0"/>
                <a:cs typeface="Calibri" panose="020F0502020204030204" pitchFamily="34" charset="0"/>
              </a:rPr>
              <a:t>Burning issue in terms of section 16(6):</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Relief has been given to those ‘defaulters’ whose registration was cancelled and later on activated, but no relief has been given to those who have procured goods / services from such ‘defaulters’</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case the GSTIN of such ‘defaulters’ get activated post 30</a:t>
            </a:r>
            <a:r>
              <a:rPr lang="en-US" baseline="30000" dirty="0">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 November of succeeding FY, they will report the transaction in their GSTR 1 and also be able to claim ITC, which is appearing in their GSTR 2B, but their recipients won’t be able to claim the ITC of the invoices reported by such ‘defaulter’ post 30</a:t>
            </a:r>
            <a:r>
              <a:rPr lang="en-US" baseline="30000" dirty="0">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 November.</a:t>
            </a:r>
          </a:p>
          <a:p>
            <a:pPr algn="just">
              <a:lnSpc>
                <a:spcPct val="200000"/>
              </a:lnSpc>
            </a:pP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1379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B1A4B-11A7-C65B-4DC5-E8E2D3E2CBF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416879-0957-2E39-A0F8-58AC4A49FE8A}"/>
              </a:ext>
            </a:extLst>
          </p:cNvPr>
          <p:cNvSpPr txBox="1"/>
          <p:nvPr/>
        </p:nvSpPr>
        <p:spPr>
          <a:xfrm>
            <a:off x="914400" y="457200"/>
            <a:ext cx="11000792" cy="646331"/>
          </a:xfrm>
          <a:prstGeom prst="rect">
            <a:avLst/>
          </a:prstGeom>
          <a:noFill/>
        </p:spPr>
        <p:txBody>
          <a:bodyPr wrap="square" rtlCol="0">
            <a:spAutoFit/>
          </a:bodyPr>
          <a:lstStyle/>
          <a:p>
            <a:r>
              <a:rPr lang="en-IN" sz="3600" b="1" dirty="0">
                <a:latin typeface="Calibri" panose="020F0502020204030204" pitchFamily="34" charset="0"/>
                <a:ea typeface="Calibri" panose="020F0502020204030204" pitchFamily="34" charset="0"/>
                <a:cs typeface="Calibri" panose="020F0502020204030204" pitchFamily="34" charset="0"/>
              </a:rPr>
              <a:t>Amnesty scheme u/s 128A</a:t>
            </a:r>
          </a:p>
        </p:txBody>
      </p:sp>
      <p:sp>
        <p:nvSpPr>
          <p:cNvPr id="5" name="TextBox 4">
            <a:extLst>
              <a:ext uri="{FF2B5EF4-FFF2-40B4-BE49-F238E27FC236}">
                <a16:creationId xmlns:a16="http://schemas.microsoft.com/office/drawing/2014/main" id="{D5704E68-6F18-AC60-D7F3-4DFCDCE0DDCA}"/>
              </a:ext>
            </a:extLst>
          </p:cNvPr>
          <p:cNvSpPr txBox="1"/>
          <p:nvPr/>
        </p:nvSpPr>
        <p:spPr>
          <a:xfrm>
            <a:off x="951724" y="1103531"/>
            <a:ext cx="10515598" cy="2784737"/>
          </a:xfrm>
          <a:prstGeom prst="rect">
            <a:avLst/>
          </a:prstGeom>
          <a:noFill/>
        </p:spPr>
        <p:txBody>
          <a:bodyPr wrap="square" rtlCol="0">
            <a:spAutoFit/>
          </a:bodyPr>
          <a:lstStyle/>
          <a:p>
            <a:pPr algn="just">
              <a:lnSpc>
                <a:spcPct val="200000"/>
              </a:lnSpc>
            </a:pPr>
            <a:r>
              <a:rPr lang="en-US" b="1" dirty="0">
                <a:latin typeface="Calibri" panose="020F0502020204030204" pitchFamily="34" charset="0"/>
                <a:ea typeface="Calibri" panose="020F0502020204030204" pitchFamily="34" charset="0"/>
                <a:cs typeface="Calibri" panose="020F0502020204030204" pitchFamily="34" charset="0"/>
              </a:rPr>
              <a:t>Amnesty u/s 128A, NN 21/2024 – CT, Circular 238/32/2024 – GST</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Eligibility: For FY 17-18, 18-19 &amp; 19-20 [</a:t>
            </a:r>
            <a:r>
              <a:rPr lang="en-US" u="sng" dirty="0">
                <a:latin typeface="Calibri" panose="020F0502020204030204" pitchFamily="34" charset="0"/>
                <a:ea typeface="Calibri" panose="020F0502020204030204" pitchFamily="34" charset="0"/>
                <a:cs typeface="Calibri" panose="020F0502020204030204" pitchFamily="34" charset="0"/>
              </a:rPr>
              <a:t>Tax to be paid by 31.03.2025, Application to be filed by 30.06.2025</a:t>
            </a:r>
            <a:r>
              <a:rPr lang="en-US"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Notice u/s 73 has been issued, but order not yet passed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Order u/s 73 has been issued, but appeal order u/s 107 or 108 not yet passed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Order u/s 107/108 has been passed [for the orders pertaining to S.73], but order u/s 113 not yet passed</a:t>
            </a:r>
          </a:p>
        </p:txBody>
      </p:sp>
      <p:pic>
        <p:nvPicPr>
          <p:cNvPr id="3" name="Picture 2">
            <a:extLst>
              <a:ext uri="{FF2B5EF4-FFF2-40B4-BE49-F238E27FC236}">
                <a16:creationId xmlns:a16="http://schemas.microsoft.com/office/drawing/2014/main" id="{74CD477C-6177-88F9-BC64-2BACDD33D8A2}"/>
              </a:ext>
            </a:extLst>
          </p:cNvPr>
          <p:cNvPicPr>
            <a:picLocks noChangeAspect="1"/>
          </p:cNvPicPr>
          <p:nvPr/>
        </p:nvPicPr>
        <p:blipFill>
          <a:blip r:embed="rId2"/>
          <a:stretch>
            <a:fillRect/>
          </a:stretch>
        </p:blipFill>
        <p:spPr>
          <a:xfrm>
            <a:off x="1125794" y="3896574"/>
            <a:ext cx="8443030" cy="1067312"/>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9AB7494B-8E73-1B83-2C51-AD193171B8C7}"/>
              </a:ext>
            </a:extLst>
          </p:cNvPr>
          <p:cNvPicPr>
            <a:picLocks noChangeAspect="1"/>
          </p:cNvPicPr>
          <p:nvPr/>
        </p:nvPicPr>
        <p:blipFill>
          <a:blip r:embed="rId3"/>
          <a:stretch>
            <a:fillRect/>
          </a:stretch>
        </p:blipFill>
        <p:spPr>
          <a:xfrm>
            <a:off x="1142643" y="5271797"/>
            <a:ext cx="8416665" cy="1449146"/>
          </a:xfrm>
          <a:prstGeom prst="rect">
            <a:avLst/>
          </a:prstGeom>
          <a:ln>
            <a:solidFill>
              <a:schemeClr val="tx1"/>
            </a:solidFill>
          </a:ln>
        </p:spPr>
      </p:pic>
    </p:spTree>
    <p:extLst>
      <p:ext uri="{BB962C8B-B14F-4D97-AF65-F5344CB8AC3E}">
        <p14:creationId xmlns:p14="http://schemas.microsoft.com/office/powerpoint/2010/main" val="18069749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1D85-6CAF-F729-E4DF-A706013035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29730D-EAD1-BD7D-3004-F698297AD3CC}"/>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C4719EC-DA58-1F9F-F9DB-298E65CBA43F}"/>
              </a:ext>
            </a:extLst>
          </p:cNvPr>
          <p:cNvSpPr txBox="1"/>
          <p:nvPr/>
        </p:nvSpPr>
        <p:spPr>
          <a:xfrm>
            <a:off x="951724" y="1013099"/>
            <a:ext cx="10515598" cy="4438395"/>
          </a:xfrm>
          <a:prstGeom prst="rect">
            <a:avLst/>
          </a:prstGeom>
          <a:noFill/>
        </p:spPr>
        <p:txBody>
          <a:bodyPr wrap="square" rtlCol="0">
            <a:spAutoFit/>
          </a:bodyPr>
          <a:lstStyle/>
          <a:p>
            <a:pPr algn="just">
              <a:lnSpc>
                <a:spcPct val="200000"/>
              </a:lnSpc>
            </a:pPr>
            <a:endParaRPr lang="en-US" dirty="0"/>
          </a:p>
          <a:p>
            <a:pPr algn="just">
              <a:lnSpc>
                <a:spcPct val="200000"/>
              </a:lnSpc>
            </a:pPr>
            <a:endParaRPr lang="en-US" dirty="0"/>
          </a:p>
          <a:p>
            <a:pPr algn="just">
              <a:lnSpc>
                <a:spcPct val="200000"/>
              </a:lnSpc>
            </a:pPr>
            <a:endParaRPr lang="en-US" dirty="0"/>
          </a:p>
          <a:p>
            <a:pPr algn="just">
              <a:lnSpc>
                <a:spcPct val="200000"/>
              </a:lnSpc>
            </a:pPr>
            <a:endParaRPr lang="en-US" dirty="0"/>
          </a:p>
          <a:p>
            <a:pPr algn="just">
              <a:lnSpc>
                <a:spcPct val="200000"/>
              </a:lnSpc>
            </a:pPr>
            <a:endParaRPr lang="en-US" dirty="0"/>
          </a:p>
          <a:p>
            <a:pPr algn="just">
              <a:lnSpc>
                <a:spcPct val="200000"/>
              </a:lnSpc>
            </a:pPr>
            <a:endParaRPr lang="en-US" dirty="0"/>
          </a:p>
          <a:p>
            <a:pPr algn="just">
              <a:lnSpc>
                <a:spcPct val="200000"/>
              </a:lnSpc>
            </a:pPr>
            <a:r>
              <a:rPr lang="en-US" dirty="0"/>
              <a:t>*</a:t>
            </a:r>
          </a:p>
          <a:p>
            <a:pPr algn="just">
              <a:lnSpc>
                <a:spcPct val="200000"/>
              </a:lnSpc>
            </a:pPr>
            <a:endParaRPr lang="en-US" dirty="0"/>
          </a:p>
        </p:txBody>
      </p:sp>
      <p:graphicFrame>
        <p:nvGraphicFramePr>
          <p:cNvPr id="2" name="Table 1">
            <a:extLst>
              <a:ext uri="{FF2B5EF4-FFF2-40B4-BE49-F238E27FC236}">
                <a16:creationId xmlns:a16="http://schemas.microsoft.com/office/drawing/2014/main" id="{B4667906-C874-6140-7F95-C74EA1F6A59C}"/>
              </a:ext>
            </a:extLst>
          </p:cNvPr>
          <p:cNvGraphicFramePr>
            <a:graphicFrameLocks noGrp="1"/>
          </p:cNvGraphicFramePr>
          <p:nvPr>
            <p:extLst>
              <p:ext uri="{D42A27DB-BD31-4B8C-83A1-F6EECF244321}">
                <p14:modId xmlns:p14="http://schemas.microsoft.com/office/powerpoint/2010/main" val="3305976382"/>
              </p:ext>
            </p:extLst>
          </p:nvPr>
        </p:nvGraphicFramePr>
        <p:xfrm>
          <a:off x="432079" y="1207254"/>
          <a:ext cx="11483113" cy="5415280"/>
        </p:xfrm>
        <a:graphic>
          <a:graphicData uri="http://schemas.openxmlformats.org/drawingml/2006/table">
            <a:tbl>
              <a:tblPr firstRow="1" bandRow="1">
                <a:tableStyleId>{5C22544A-7EE6-4342-B048-85BDC9FD1C3A}</a:tableStyleId>
              </a:tblPr>
              <a:tblGrid>
                <a:gridCol w="1139664">
                  <a:extLst>
                    <a:ext uri="{9D8B030D-6E8A-4147-A177-3AD203B41FA5}">
                      <a16:colId xmlns:a16="http://schemas.microsoft.com/office/drawing/2014/main" val="868913181"/>
                    </a:ext>
                  </a:extLst>
                </a:gridCol>
                <a:gridCol w="4620310">
                  <a:extLst>
                    <a:ext uri="{9D8B030D-6E8A-4147-A177-3AD203B41FA5}">
                      <a16:colId xmlns:a16="http://schemas.microsoft.com/office/drawing/2014/main" val="3579050186"/>
                    </a:ext>
                  </a:extLst>
                </a:gridCol>
                <a:gridCol w="5723139">
                  <a:extLst>
                    <a:ext uri="{9D8B030D-6E8A-4147-A177-3AD203B41FA5}">
                      <a16:colId xmlns:a16="http://schemas.microsoft.com/office/drawing/2014/main" val="3929850482"/>
                    </a:ext>
                  </a:extLst>
                </a:gridCol>
              </a:tblGrid>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Form</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Particulars</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Time limit</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8474693"/>
                  </a:ext>
                </a:extLst>
              </a:tr>
              <a:tr h="370840">
                <a:tc>
                  <a:txBody>
                    <a:bodyPr/>
                    <a:lstStyle/>
                    <a:p>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SPL-01</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Application for waiver of interest or penalty or both When Notice is issued but order not yet passed </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30.06.2025</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3739728"/>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SPL-02</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Application for waiver of interest or penalty or both When order u/s 73 or 107 or 108 has been passed</a:t>
                      </a:r>
                      <a:endParaRPr lang="en-IN"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30.06.2025*</a:t>
                      </a:r>
                      <a:endParaRPr lang="en-IN"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99676991"/>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SPL-03</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SCN against SPL-01 / SPL-02</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3 months from the date of application</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909376"/>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SPL-04</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Reply against SCN in SPL-03</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1 month from the date of SCN</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18915603"/>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SPL-05</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Order for conclusion of proceedings</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no SCN is issued – 3 months from SPL-01/02</a:t>
                      </a:r>
                      <a:endParaRPr lang="en-IN"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If SCN is issued – 3 month from the date of reply</a:t>
                      </a:r>
                    </a:p>
                    <a:p>
                      <a:pPr marL="285750" indent="-285750">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If SCN issued but no reply filed – 3 months from the date of SCN</a:t>
                      </a:r>
                      <a:endParaRPr lang="en-US"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79833"/>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SPL-06</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Order for conclusion of proceedings [when appeal was filed against rejection order in SPL-07]</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10638175"/>
                  </a:ext>
                </a:extLst>
              </a:tr>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SPL-07</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Order for rejection of application</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Same as SPL-05</a:t>
                      </a:r>
                      <a:endParaRPr lang="en-IN"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8002452"/>
                  </a:ext>
                </a:extLst>
              </a:tr>
            </a:tbl>
          </a:graphicData>
        </a:graphic>
      </p:graphicFrame>
    </p:spTree>
    <p:extLst>
      <p:ext uri="{BB962C8B-B14F-4D97-AF65-F5344CB8AC3E}">
        <p14:creationId xmlns:p14="http://schemas.microsoft.com/office/powerpoint/2010/main" val="34680110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A872-2497-05B7-FAE2-BA70AAF8A6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AAC13B-21E6-D250-17FF-E18A19E58094}"/>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9D3BD7D-003C-F954-C030-E50E2DF5121B}"/>
              </a:ext>
            </a:extLst>
          </p:cNvPr>
          <p:cNvSpPr txBox="1"/>
          <p:nvPr/>
        </p:nvSpPr>
        <p:spPr>
          <a:xfrm>
            <a:off x="951724" y="1103531"/>
            <a:ext cx="10515598" cy="5000728"/>
          </a:xfrm>
          <a:prstGeom prst="rect">
            <a:avLst/>
          </a:prstGeom>
          <a:noFill/>
        </p:spPr>
        <p:txBody>
          <a:bodyPr wrap="square" rtlCol="0">
            <a:spAutoFit/>
          </a:bodyPr>
          <a:lstStyle/>
          <a:p>
            <a:pPr algn="just">
              <a:lnSpc>
                <a:spcPct val="200000"/>
              </a:lnSpc>
            </a:pPr>
            <a:r>
              <a:rPr lang="en-US" dirty="0">
                <a:latin typeface="Calibri" panose="020F0502020204030204" pitchFamily="34" charset="0"/>
                <a:ea typeface="Calibri" panose="020F0502020204030204" pitchFamily="34" charset="0"/>
                <a:cs typeface="Calibri" panose="020F0502020204030204" pitchFamily="34" charset="0"/>
              </a:rPr>
              <a:t>Other Important points</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case the notice is issued u/s 74, but subsequently the matter is converted into S.73 pursuant to the direction of Appellate Authority or Tribunal, then an application for Amnesty to be filed within 6 months from the date of such order and tax also to be paid by that date.</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case appeal / Writ is already filed, then the same needs to be withdrawn</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If the withdrawal order is not yet passed, taxpayer to upload the application for withdrawal and then subsequently, he needs to upload the order of withdrawal within 1 month from such order</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Separate application for separate notices / orders</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Payment to be made through “Electronic Liability Register” only.</a:t>
            </a:r>
          </a:p>
        </p:txBody>
      </p:sp>
    </p:spTree>
    <p:extLst>
      <p:ext uri="{BB962C8B-B14F-4D97-AF65-F5344CB8AC3E}">
        <p14:creationId xmlns:p14="http://schemas.microsoft.com/office/powerpoint/2010/main" val="25607265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3C66-2160-DE84-BE2C-3E519C4103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FF3931-E898-82D4-2EE1-07CF5C650133}"/>
              </a:ext>
            </a:extLst>
          </p:cNvPr>
          <p:cNvSpPr txBox="1"/>
          <p:nvPr/>
        </p:nvSpPr>
        <p:spPr>
          <a:xfrm>
            <a:off x="914400" y="457200"/>
            <a:ext cx="11000792" cy="646331"/>
          </a:xfrm>
          <a:prstGeom prst="rect">
            <a:avLst/>
          </a:prstGeom>
          <a:noFill/>
        </p:spPr>
        <p:txBody>
          <a:bodyPr wrap="square" rtlCol="0">
            <a:spAutoFit/>
          </a:bodyPr>
          <a:lstStyle/>
          <a:p>
            <a:r>
              <a:rPr lang="en-IN" sz="3600" b="1" dirty="0" err="1">
                <a:latin typeface="Calibri" panose="020F0502020204030204" pitchFamily="34" charset="0"/>
                <a:ea typeface="Calibri" panose="020F0502020204030204" pitchFamily="34" charset="0"/>
                <a:cs typeface="Calibri" panose="020F0502020204030204" pitchFamily="34" charset="0"/>
              </a:rPr>
              <a:t>Cont</a:t>
            </a:r>
            <a:r>
              <a:rPr lang="en-IN"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40244761-D97B-DAE1-AD44-338E856DAEE2}"/>
              </a:ext>
            </a:extLst>
          </p:cNvPr>
          <p:cNvSpPr txBox="1"/>
          <p:nvPr/>
        </p:nvSpPr>
        <p:spPr>
          <a:xfrm>
            <a:off x="834013" y="1103531"/>
            <a:ext cx="11118503" cy="5000728"/>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If payment has been made through DRC-03, then application in DRC-03A to be filed. This is to be done before filing of SPL-02.</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However, the date of payment = date of filing DRC-03</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Amount which is now eligible as per S.16(5) &amp; (6) to be reduced while filing SPL-01/02</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If the matter includes both 128A and S.16(4), then separate application for rectification in terms of S.16(4) is not required to be filed</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SPL-01 to be processed by the proper officer having power to issue SCN u/s 73</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SPL-02 to be processed by the proper officer having power to initiate recovery proceedings u/s 79</a:t>
            </a:r>
          </a:p>
          <a:p>
            <a:pPr marL="285750" indent="-285750" algn="just">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SCN to be issued within 3 months from the date of application</a:t>
            </a:r>
          </a:p>
        </p:txBody>
      </p:sp>
    </p:spTree>
    <p:extLst>
      <p:ext uri="{BB962C8B-B14F-4D97-AF65-F5344CB8AC3E}">
        <p14:creationId xmlns:p14="http://schemas.microsoft.com/office/powerpoint/2010/main" val="3159664289"/>
      </p:ext>
    </p:extLst>
  </p:cSld>
  <p:clrMapOvr>
    <a:masterClrMapping/>
  </p:clrMapOvr>
  <p:transition spd="slow">
    <p:push dir="u"/>
  </p:transition>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11670</TotalTime>
  <Words>1413</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Pawan Swami</cp:lastModifiedBy>
  <cp:revision>153</cp:revision>
  <dcterms:created xsi:type="dcterms:W3CDTF">2018-04-24T17:14:44Z</dcterms:created>
  <dcterms:modified xsi:type="dcterms:W3CDTF">2025-03-12T13:28:13Z</dcterms:modified>
</cp:coreProperties>
</file>